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7" r:id="rId4"/>
    <p:sldId id="259" r:id="rId5"/>
    <p:sldId id="260" r:id="rId6"/>
    <p:sldId id="258" r:id="rId7"/>
    <p:sldId id="268" r:id="rId8"/>
    <p:sldId id="269" r:id="rId9"/>
    <p:sldId id="270" r:id="rId10"/>
    <p:sldId id="261" r:id="rId11"/>
    <p:sldId id="262" r:id="rId12"/>
    <p:sldId id="263" r:id="rId13"/>
    <p:sldId id="264" r:id="rId14"/>
    <p:sldId id="266" r:id="rId15"/>
    <p:sldId id="265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8" autoAdjust="0"/>
    <p:restoredTop sz="94434" autoAdjust="0"/>
  </p:normalViewPr>
  <p:slideViewPr>
    <p:cSldViewPr snapToGrid="0">
      <p:cViewPr varScale="1">
        <p:scale>
          <a:sx n="61" d="100"/>
          <a:sy n="61" d="100"/>
        </p:scale>
        <p:origin x="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E4668-8394-45E0-93F0-AE07CF133379}" type="datetimeFigureOut">
              <a:rPr lang="en-US" smtClean="0"/>
              <a:t>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CDC9A-F6E7-44FE-AD2D-8B959A20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1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Easy to grown </a:t>
            </a:r>
          </a:p>
          <a:p>
            <a:r>
              <a:rPr lang="en-US" dirty="0" smtClean="0"/>
              <a:t>Control mating</a:t>
            </a:r>
          </a:p>
          <a:p>
            <a:r>
              <a:rPr lang="en-US" dirty="0" smtClean="0"/>
              <a:t>Lots of offspring </a:t>
            </a:r>
          </a:p>
          <a:p>
            <a:r>
              <a:rPr lang="en-US" dirty="0" smtClean="0"/>
              <a:t>Quick life </a:t>
            </a:r>
            <a:r>
              <a:rPr lang="en-US" dirty="0" err="1" smtClean="0"/>
              <a:t>cyle</a:t>
            </a:r>
            <a:endParaRPr lang="en-US" dirty="0" smtClean="0"/>
          </a:p>
          <a:p>
            <a:r>
              <a:rPr lang="en-US" dirty="0" smtClean="0"/>
              <a:t>Easy to ID traits</a:t>
            </a:r>
          </a:p>
          <a:p>
            <a:r>
              <a:rPr lang="en-US" dirty="0" smtClean="0"/>
              <a:t>True</a:t>
            </a:r>
            <a:r>
              <a:rPr lang="en-US" baseline="0" dirty="0" smtClean="0"/>
              <a:t> breeding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CDC9A-F6E7-44FE-AD2D-8B959A205E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251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Pea</a:t>
            </a:r>
            <a:r>
              <a:rPr lang="en-US" baseline="0" dirty="0" smtClean="0"/>
              <a:t> shape</a:t>
            </a:r>
          </a:p>
          <a:p>
            <a:r>
              <a:rPr lang="en-US" baseline="0" dirty="0" smtClean="0"/>
              <a:t>Pea </a:t>
            </a:r>
            <a:r>
              <a:rPr lang="en-US" baseline="0" dirty="0" err="1" smtClean="0"/>
              <a:t>colo</a:t>
            </a:r>
            <a:endParaRPr lang="en-US" baseline="0" dirty="0" smtClean="0"/>
          </a:p>
          <a:p>
            <a:r>
              <a:rPr lang="en-US" baseline="0" dirty="0" smtClean="0"/>
              <a:t>Coat color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Pod shape</a:t>
            </a:r>
          </a:p>
          <a:p>
            <a:r>
              <a:rPr lang="en-US" baseline="0" dirty="0" smtClean="0"/>
              <a:t>Pod color</a:t>
            </a:r>
          </a:p>
          <a:p>
            <a:r>
              <a:rPr lang="en-US" baseline="0" dirty="0" smtClean="0"/>
              <a:t>Flower color</a:t>
            </a:r>
          </a:p>
          <a:p>
            <a:endParaRPr lang="en-US" baseline="0" dirty="0" smtClean="0"/>
          </a:p>
          <a:p>
            <a:r>
              <a:rPr lang="en-US" baseline="0" dirty="0" smtClean="0"/>
              <a:t>Flower position</a:t>
            </a:r>
          </a:p>
          <a:p>
            <a:r>
              <a:rPr lang="en-US" baseline="0" dirty="0" smtClean="0"/>
              <a:t>Plant height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CDC9A-F6E7-44FE-AD2D-8B959A205E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60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ehz7tCxjS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Mendel and His Peas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err="1" smtClean="0"/>
              <a:t>Pg</a:t>
            </a:r>
            <a:r>
              <a:rPr lang="en-US" sz="3600" smtClean="0"/>
              <a:t> 80-81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944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502920" y="770890"/>
            <a:ext cx="5303520" cy="581279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200000"/>
              </a:lnSpc>
            </a:pPr>
            <a:r>
              <a:rPr lang="en-US" altLang="en-US" sz="2800" b="1" dirty="0" smtClean="0">
                <a:solidFill>
                  <a:srgbClr val="7030A0"/>
                </a:solidFill>
              </a:rPr>
              <a:t>P (parental) generation</a:t>
            </a:r>
            <a:r>
              <a:rPr lang="en-US" altLang="en-US" sz="2800" dirty="0" smtClean="0"/>
              <a:t> = true breeding plants (self pollinated plants)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en-US" sz="2800" b="1" dirty="0" smtClean="0">
                <a:solidFill>
                  <a:srgbClr val="7030A0"/>
                </a:solidFill>
              </a:rPr>
              <a:t>F</a:t>
            </a:r>
            <a:r>
              <a:rPr lang="en-US" altLang="en-US" sz="2800" b="1" baseline="-25000" dirty="0" smtClean="0">
                <a:solidFill>
                  <a:srgbClr val="7030A0"/>
                </a:solidFill>
              </a:rPr>
              <a:t>1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 (first filial) generation</a:t>
            </a:r>
            <a:r>
              <a:rPr lang="en-US" altLang="en-US" sz="2800" dirty="0" smtClean="0"/>
              <a:t> = offspring </a:t>
            </a:r>
          </a:p>
          <a:p>
            <a:pPr eaLnBrk="1" hangingPunct="1">
              <a:lnSpc>
                <a:spcPct val="200000"/>
              </a:lnSpc>
            </a:pPr>
            <a:r>
              <a:rPr lang="en-US" altLang="en-US" sz="2800" b="1" dirty="0" smtClean="0">
                <a:solidFill>
                  <a:srgbClr val="7030A0"/>
                </a:solidFill>
              </a:rPr>
              <a:t>F</a:t>
            </a:r>
            <a:r>
              <a:rPr lang="en-US" altLang="en-US" sz="2800" b="1" baseline="-25000" dirty="0" smtClean="0">
                <a:solidFill>
                  <a:srgbClr val="7030A0"/>
                </a:solidFill>
              </a:rPr>
              <a:t>2</a:t>
            </a:r>
            <a:r>
              <a:rPr lang="en-US" altLang="en-US" sz="2800" b="1" dirty="0" smtClean="0">
                <a:solidFill>
                  <a:srgbClr val="7030A0"/>
                </a:solidFill>
              </a:rPr>
              <a:t> (second filial) generation</a:t>
            </a:r>
            <a:r>
              <a:rPr lang="en-US" altLang="en-US" sz="2800" dirty="0" smtClean="0"/>
              <a:t> = F</a:t>
            </a:r>
            <a:r>
              <a:rPr lang="en-US" altLang="en-US" sz="2800" baseline="-25000" dirty="0" smtClean="0"/>
              <a:t>1</a:t>
            </a:r>
            <a:r>
              <a:rPr lang="en-US" altLang="en-US" sz="2800" dirty="0" smtClean="0"/>
              <a:t> offspring</a:t>
            </a:r>
          </a:p>
        </p:txBody>
      </p:sp>
      <p:pic>
        <p:nvPicPr>
          <p:cNvPr id="19459" name="Content Placeholder 7" descr="14_03FlowerColorCross_3-L.jpg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7920" y="199390"/>
            <a:ext cx="5519492" cy="6544310"/>
          </a:xfrm>
        </p:spPr>
      </p:pic>
    </p:spTree>
    <p:extLst>
      <p:ext uri="{BB962C8B-B14F-4D97-AF65-F5344CB8AC3E}">
        <p14:creationId xmlns:p14="http://schemas.microsoft.com/office/powerpoint/2010/main" val="396745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398" y="540544"/>
            <a:ext cx="8183562" cy="1052513"/>
          </a:xfr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en-US" altLang="en-US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MENDEL</a:t>
            </a:r>
            <a:r>
              <a:rPr lang="ja-JP" altLang="en-US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en-US" altLang="ja-JP" sz="4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 </a:t>
            </a:r>
            <a:r>
              <a:rPr lang="en-US" altLang="ja-JP" sz="4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Conclusion</a:t>
            </a:r>
            <a:endParaRPr lang="en-US" altLang="en-US" sz="4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59398" y="1593057"/>
            <a:ext cx="9837420" cy="492204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90000"/>
              </a:lnSpc>
              <a:buFont typeface="Century Schoolbook" panose="02040604050505020304" pitchFamily="18" charset="0"/>
              <a:buAutoNum type="arabicPeriod"/>
              <a:defRPr/>
            </a:pPr>
            <a:r>
              <a:rPr lang="en-US" altLang="en-US" sz="3200" dirty="0"/>
              <a:t>Alternate version of genes (</a:t>
            </a:r>
            <a:r>
              <a:rPr lang="en-US" altLang="en-US" sz="32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alleles</a:t>
            </a:r>
            <a:r>
              <a:rPr lang="en-US" altLang="en-US" sz="3200" dirty="0"/>
              <a:t>) cause variations in inherited characteristics among offspring.</a:t>
            </a:r>
          </a:p>
          <a:p>
            <a:pPr marL="514350" indent="-514350">
              <a:lnSpc>
                <a:spcPct val="90000"/>
              </a:lnSpc>
              <a:buFont typeface="Century Schoolbook" panose="02040604050505020304" pitchFamily="18" charset="0"/>
              <a:buAutoNum type="arabicPeriod"/>
              <a:defRPr/>
            </a:pPr>
            <a:r>
              <a:rPr lang="en-US" altLang="en-US" sz="3200" dirty="0"/>
              <a:t>For each character, every organism inherits one allele from each parent.</a:t>
            </a:r>
          </a:p>
          <a:p>
            <a:pPr marL="514350" indent="-514350">
              <a:lnSpc>
                <a:spcPct val="90000"/>
              </a:lnSpc>
              <a:buFont typeface="Century Schoolbook" panose="02040604050505020304" pitchFamily="18" charset="0"/>
              <a:buAutoNum type="arabicPeriod"/>
              <a:defRPr/>
            </a:pPr>
            <a:r>
              <a:rPr lang="en-US" altLang="en-US" sz="3200" dirty="0"/>
              <a:t>If 2 alleles are different, the </a:t>
            </a:r>
            <a:r>
              <a:rPr lang="en-US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dominant</a:t>
            </a:r>
            <a:r>
              <a:rPr lang="en-US" altLang="en-US" sz="3200" dirty="0">
                <a:solidFill>
                  <a:srgbClr val="0000FF"/>
                </a:solidFill>
              </a:rPr>
              <a:t> </a:t>
            </a:r>
            <a:r>
              <a:rPr lang="en-US" altLang="en-US" sz="3200" dirty="0"/>
              <a:t>allele will be fully expressed; the </a:t>
            </a:r>
            <a:r>
              <a:rPr lang="en-US" altLang="en-US" sz="3200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recessive </a:t>
            </a:r>
            <a:r>
              <a:rPr lang="en-US" altLang="en-US" sz="3200" dirty="0"/>
              <a:t>allele will have no noticeable effect on offspring</a:t>
            </a:r>
            <a:r>
              <a:rPr lang="ja-JP" altLang="en-US" sz="3200" dirty="0"/>
              <a:t>’</a:t>
            </a:r>
            <a:r>
              <a:rPr lang="en-US" altLang="ja-JP" sz="3200" dirty="0"/>
              <a:t>s appearance</a:t>
            </a:r>
            <a:r>
              <a:rPr lang="en-US" altLang="ja-JP" sz="3200" dirty="0" smtClean="0"/>
              <a:t>.</a:t>
            </a:r>
            <a:endParaRPr lang="en-US" altLang="ja-JP" sz="3200" dirty="0"/>
          </a:p>
        </p:txBody>
      </p:sp>
    </p:spTree>
    <p:extLst>
      <p:ext uri="{BB962C8B-B14F-4D97-AF65-F5344CB8AC3E}">
        <p14:creationId xmlns:p14="http://schemas.microsoft.com/office/powerpoint/2010/main" val="289807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Mendel’s Laws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Law of Segregation</a:t>
            </a:r>
            <a:r>
              <a:rPr lang="en-US" altLang="en-US" sz="3600" dirty="0"/>
              <a:t>: the 2 alleles for each </a:t>
            </a:r>
            <a:r>
              <a:rPr lang="en-US" altLang="en-US" sz="3600" dirty="0" smtClean="0"/>
              <a:t>trait separate </a:t>
            </a:r>
            <a:r>
              <a:rPr lang="en-US" altLang="en-US" sz="3600" dirty="0"/>
              <a:t>during gamete formation</a:t>
            </a:r>
            <a:r>
              <a:rPr lang="en-US" altLang="en-US" sz="3600" dirty="0" smtClean="0"/>
              <a:t>.</a:t>
            </a:r>
          </a:p>
          <a:p>
            <a:r>
              <a:rPr lang="en-US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Law of Independent Assortment: </a:t>
            </a:r>
            <a:r>
              <a:rPr lang="en-US" sz="3600" dirty="0"/>
              <a:t>Each pair of alleles segregates (separates) independently during gamete formation</a:t>
            </a:r>
          </a:p>
          <a:p>
            <a:endParaRPr lang="en-US" alt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29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14_05LawOfSegregation_3-L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680" y="115888"/>
            <a:ext cx="5130800" cy="6742112"/>
          </a:xfrm>
        </p:spPr>
      </p:pic>
    </p:spTree>
    <p:extLst>
      <p:ext uri="{BB962C8B-B14F-4D97-AF65-F5344CB8AC3E}">
        <p14:creationId xmlns:p14="http://schemas.microsoft.com/office/powerpoint/2010/main" val="352014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Mendel’s Laws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" y="1760220"/>
            <a:ext cx="9326880" cy="4549139"/>
          </a:xfrm>
        </p:spPr>
        <p:txBody>
          <a:bodyPr>
            <a:normAutofit/>
          </a:bodyPr>
          <a:lstStyle/>
          <a:p>
            <a:r>
              <a:rPr lang="en-US" altLang="en-US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Law of Segregation</a:t>
            </a:r>
            <a:r>
              <a:rPr lang="en-US" altLang="en-US" sz="3600" dirty="0"/>
              <a:t>: the 2 alleles for each character separate during gamete formation</a:t>
            </a:r>
            <a:r>
              <a:rPr lang="en-US" altLang="en-US" sz="3600" dirty="0" smtClean="0"/>
              <a:t>.</a:t>
            </a:r>
          </a:p>
          <a:p>
            <a:r>
              <a:rPr lang="en-US" sz="3600" u="sng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Law of Independent Assortment: </a:t>
            </a:r>
            <a:r>
              <a:rPr lang="en-US" sz="3600" dirty="0"/>
              <a:t>Each pair of alleles segregates (separates) independently during gamete </a:t>
            </a:r>
            <a:r>
              <a:rPr lang="en-US" sz="3600" dirty="0" smtClean="0"/>
              <a:t>formation (</a:t>
            </a:r>
            <a:r>
              <a:rPr lang="en-US" sz="3600" dirty="0" err="1"/>
              <a:t>Eg</a:t>
            </a:r>
            <a:r>
              <a:rPr lang="en-US" sz="3600" dirty="0"/>
              <a:t>. color is separate from </a:t>
            </a:r>
            <a:r>
              <a:rPr lang="en-US" sz="3600" dirty="0" smtClean="0"/>
              <a:t>shape)</a:t>
            </a:r>
            <a:endParaRPr lang="en-US" sz="3600" dirty="0"/>
          </a:p>
          <a:p>
            <a:endParaRPr lang="en-US" altLang="en-US" sz="3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50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14_08IndependentAssort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380" y="308040"/>
            <a:ext cx="7780020" cy="6549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133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www.youtube.com/watch?v=Mehz7tCxjSE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15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Who was Mendel?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001846" cy="3880773"/>
          </a:xfrm>
        </p:spPr>
        <p:txBody>
          <a:bodyPr>
            <a:normAutofit fontScale="92500" lnSpcReduction="20000"/>
          </a:bodyPr>
          <a:lstStyle/>
          <a:p>
            <a:pPr lvl="0" hangingPunct="0"/>
            <a:r>
              <a:rPr lang="en-US" sz="3600" dirty="0" err="1"/>
              <a:t>Gregor</a:t>
            </a:r>
            <a:r>
              <a:rPr lang="en-US" sz="3600" dirty="0"/>
              <a:t> </a:t>
            </a:r>
            <a:r>
              <a:rPr lang="en-US" sz="3600" dirty="0" smtClean="0"/>
              <a:t>Mendel- </a:t>
            </a:r>
            <a:r>
              <a:rPr lang="en-US" sz="3600" dirty="0"/>
              <a:t>Known as the “ </a:t>
            </a:r>
            <a:r>
              <a:rPr lang="en-US" sz="3600" dirty="0" smtClean="0"/>
              <a:t>Father of </a:t>
            </a:r>
            <a:r>
              <a:rPr lang="en-US" sz="3600" dirty="0"/>
              <a:t>Genetics” </a:t>
            </a:r>
          </a:p>
          <a:p>
            <a:pPr lvl="0" hangingPunct="0"/>
            <a:r>
              <a:rPr lang="en-US" sz="3600" dirty="0"/>
              <a:t>Austrian monk – tended </a:t>
            </a:r>
            <a:r>
              <a:rPr lang="en-US" sz="3600" dirty="0" smtClean="0"/>
              <a:t>the garden at </a:t>
            </a:r>
            <a:r>
              <a:rPr lang="en-US" sz="3600" dirty="0"/>
              <a:t>monastery </a:t>
            </a:r>
          </a:p>
          <a:p>
            <a:pPr lvl="0" hangingPunct="0"/>
            <a:r>
              <a:rPr lang="en-US" sz="3600" dirty="0"/>
              <a:t>Experimented with </a:t>
            </a:r>
            <a:r>
              <a:rPr lang="en-US" sz="3600" dirty="0" smtClean="0"/>
              <a:t>pea plants to </a:t>
            </a:r>
            <a:r>
              <a:rPr lang="en-US" sz="3600" dirty="0"/>
              <a:t>try and find a pattern to the way characteristics are passed from generation to generation. 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180" y="365918"/>
            <a:ext cx="2933700" cy="365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950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Why study peas?</a:t>
            </a:r>
            <a:endParaRPr lang="en-US" sz="6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Easy to grow</a:t>
            </a:r>
          </a:p>
          <a:p>
            <a:r>
              <a:rPr lang="en-US" sz="3200" dirty="0" smtClean="0"/>
              <a:t>Easy to identify traits (color, height)</a:t>
            </a:r>
          </a:p>
          <a:p>
            <a:r>
              <a:rPr lang="en-US" sz="3200" dirty="0" smtClean="0"/>
              <a:t>Quick life cycle</a:t>
            </a:r>
          </a:p>
          <a:p>
            <a:r>
              <a:rPr lang="en-US" sz="3200" dirty="0" smtClean="0"/>
              <a:t>Controlled mating </a:t>
            </a:r>
          </a:p>
          <a:p>
            <a:r>
              <a:rPr lang="en-US" sz="3200" dirty="0" smtClean="0"/>
              <a:t>Lots of offspring</a:t>
            </a:r>
          </a:p>
          <a:p>
            <a:r>
              <a:rPr lang="en-US" sz="3200" dirty="0" smtClean="0"/>
              <a:t>True  breeding pairs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99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018757" cy="1320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What traits did Mendel study?</a:t>
            </a:r>
            <a:endParaRPr lang="en-US" sz="4800" dirty="0"/>
          </a:p>
        </p:txBody>
      </p:sp>
      <p:sp>
        <p:nvSpPr>
          <p:cNvPr id="5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Pea shape</a:t>
            </a:r>
          </a:p>
          <a:p>
            <a:r>
              <a:rPr lang="en-US" sz="3200" dirty="0" smtClean="0"/>
              <a:t>Pea color</a:t>
            </a:r>
          </a:p>
          <a:p>
            <a:r>
              <a:rPr lang="en-US" sz="3200" dirty="0" smtClean="0"/>
              <a:t>Stem height </a:t>
            </a:r>
          </a:p>
          <a:p>
            <a:r>
              <a:rPr lang="en-US" sz="3200" dirty="0" smtClean="0"/>
              <a:t>Pod color</a:t>
            </a:r>
          </a:p>
          <a:p>
            <a:r>
              <a:rPr lang="en-US" sz="3200" dirty="0" smtClean="0"/>
              <a:t>Pod shape</a:t>
            </a:r>
          </a:p>
          <a:p>
            <a:r>
              <a:rPr lang="en-US" sz="3200" dirty="0" smtClean="0"/>
              <a:t>Flower color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89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14_T01PeaPlantCharacters-L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0" y="131762"/>
            <a:ext cx="3581400" cy="6726238"/>
          </a:xfrm>
        </p:spPr>
      </p:pic>
    </p:spTree>
    <p:extLst>
      <p:ext uri="{BB962C8B-B14F-4D97-AF65-F5344CB8AC3E}">
        <p14:creationId xmlns:p14="http://schemas.microsoft.com/office/powerpoint/2010/main" val="165662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Mendel’s </a:t>
            </a:r>
            <a:r>
              <a:rPr lang="en-US" dirty="0" err="1" smtClean="0"/>
              <a:t>FirstCross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42"/>
          <a:stretch/>
        </p:blipFill>
        <p:spPr bwMode="auto">
          <a:xfrm>
            <a:off x="1127568" y="1246908"/>
            <a:ext cx="7696200" cy="68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731" y="3208338"/>
            <a:ext cx="1016000" cy="1195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494" y="2397125"/>
            <a:ext cx="531495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403131" y="1930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2533662" y="400026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25061" y="2127944"/>
            <a:ext cx="834894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20700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Produces ALL Short</a:t>
            </a:r>
            <a:endParaRPr lang="en-US" sz="105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98968" y="2839006"/>
            <a:ext cx="708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short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536917" y="2839006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</a:rPr>
              <a:t>short</a:t>
            </a:r>
            <a:endParaRPr lang="en-US" dirty="0"/>
          </a:p>
        </p:txBody>
      </p:sp>
      <p:sp>
        <p:nvSpPr>
          <p:cNvPr id="15" name="Rectangle 20"/>
          <p:cNvSpPr>
            <a:spLocks noChangeArrowheads="1"/>
          </p:cNvSpPr>
          <p:nvPr/>
        </p:nvSpPr>
        <p:spPr bwMode="auto">
          <a:xfrm rot="10800000" flipV="1">
            <a:off x="677333" y="4776631"/>
            <a:ext cx="11093488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True breeding = always produces offspring with same traits as parents.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6486" y="5261496"/>
            <a:ext cx="1307531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21"/>
          <p:cNvSpPr>
            <a:spLocks noChangeArrowheads="1"/>
          </p:cNvSpPr>
          <p:nvPr/>
        </p:nvSpPr>
        <p:spPr bwMode="auto">
          <a:xfrm>
            <a:off x="4321335" y="5426537"/>
            <a:ext cx="635559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A.K.A. </a:t>
            </a: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</a:t>
            </a:r>
            <a:r>
              <a:rPr kumimoji="0" lang="en-US" altLang="en-US" sz="3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Purebred or Homozygous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67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16" y="2595563"/>
            <a:ext cx="7750176" cy="213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04" y="3017838"/>
            <a:ext cx="247015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304" y="3017838"/>
            <a:ext cx="2470150" cy="187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6056322" y="4862513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22104" tIns="914112" rIns="1574304" bIns="91411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Produces ALL Tall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2114203" y="4017674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X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62242" y="5180676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765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65300" algn="l"/>
              </a:tabLst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tall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tall</a:t>
            </a:r>
            <a:endParaRPr kumimoji="0" lang="en-US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65300" algn="l"/>
              </a:tabLst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39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Second Cross</a:t>
            </a:r>
            <a:endParaRPr lang="en-US" dirty="0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06486" y="5261496"/>
            <a:ext cx="1307531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597" y="1199423"/>
            <a:ext cx="3927475" cy="50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486" y="1709010"/>
            <a:ext cx="7515225" cy="4429125"/>
          </a:xfrm>
          <a:prstGeom prst="rect">
            <a:avLst/>
          </a:prstGeom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4"/>
          <a:stretch/>
        </p:blipFill>
        <p:spPr bwMode="auto">
          <a:xfrm>
            <a:off x="7441324" y="1930400"/>
            <a:ext cx="4003621" cy="2443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8029" y="4053748"/>
            <a:ext cx="1257300" cy="2084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668" y="4737529"/>
            <a:ext cx="1150937" cy="10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255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101</TotalTime>
  <Words>334</Words>
  <Application>Microsoft Office PowerPoint</Application>
  <PresentationFormat>Widescreen</PresentationFormat>
  <Paragraphs>64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Meiryo</vt:lpstr>
      <vt:lpstr>Arial</vt:lpstr>
      <vt:lpstr>Calibri</vt:lpstr>
      <vt:lpstr>Century Schoolbook</vt:lpstr>
      <vt:lpstr>Times New Roman</vt:lpstr>
      <vt:lpstr>Trebuchet MS</vt:lpstr>
      <vt:lpstr>Wingdings 3</vt:lpstr>
      <vt:lpstr>Facet</vt:lpstr>
      <vt:lpstr>Mendel and His Peas</vt:lpstr>
      <vt:lpstr>PowerPoint Presentation</vt:lpstr>
      <vt:lpstr>Who was Mendel?</vt:lpstr>
      <vt:lpstr>Why study peas?</vt:lpstr>
      <vt:lpstr>What traits did Mendel study?</vt:lpstr>
      <vt:lpstr>PowerPoint Presentation</vt:lpstr>
      <vt:lpstr>Mendel’s FirstCross</vt:lpstr>
      <vt:lpstr>PowerPoint Presentation</vt:lpstr>
      <vt:lpstr>Mendel’s Second Cross</vt:lpstr>
      <vt:lpstr>PowerPoint Presentation</vt:lpstr>
      <vt:lpstr>MENDEL’S Conclusion</vt:lpstr>
      <vt:lpstr>Mendel’s Laws </vt:lpstr>
      <vt:lpstr>PowerPoint Presentation</vt:lpstr>
      <vt:lpstr>Mendel’s Laws </vt:lpstr>
      <vt:lpstr>PowerPoint Presentation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Mendel and His Peas</dc:title>
  <dc:creator>Roman-Wensing, Kayla</dc:creator>
  <cp:lastModifiedBy>Roman-Wensing, Kayla</cp:lastModifiedBy>
  <cp:revision>11</cp:revision>
  <dcterms:created xsi:type="dcterms:W3CDTF">2016-01-08T04:15:20Z</dcterms:created>
  <dcterms:modified xsi:type="dcterms:W3CDTF">2018-01-09T20:31:29Z</dcterms:modified>
</cp:coreProperties>
</file>